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без заголовка" id="{BEF8F473-0267-42D8-A7DF-CAC1CA49B66C}">
          <p14:sldIdLst>
            <p14:sldId id="257"/>
            <p14:sldId id="258"/>
            <p14:sldId id="259"/>
            <p14:sldId id="260"/>
            <p14:sldId id="261"/>
            <p14:sldId id="262"/>
            <p14:sldId id="263"/>
            <p14:sldId id="264"/>
            <p14:sldId id="26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32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3E0466BB-DCD4-4F3A-A059-98831737D925}" type="datetimeFigureOut">
              <a:rPr lang="ru-RU" smtClean="0"/>
              <a:t>05.10.2016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78D29D9-929A-4BF0-BBD9-194453F40151}" type="slidenum">
              <a:rPr lang="ru-RU" smtClean="0"/>
              <a:t>‹#›</a:t>
            </a:fld>
            <a:endParaRPr lang="ru-RU"/>
          </a:p>
        </p:txBody>
      </p:sp>
    </p:spTree>
    <p:extLst>
      <p:ext uri="{BB962C8B-B14F-4D97-AF65-F5344CB8AC3E}">
        <p14:creationId xmlns:p14="http://schemas.microsoft.com/office/powerpoint/2010/main" val="3727704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E0466BB-DCD4-4F3A-A059-98831737D925}" type="datetimeFigureOut">
              <a:rPr lang="ru-RU" smtClean="0"/>
              <a:t>05.10.2016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78D29D9-929A-4BF0-BBD9-194453F40151}" type="slidenum">
              <a:rPr lang="ru-RU" smtClean="0"/>
              <a:t>‹#›</a:t>
            </a:fld>
            <a:endParaRPr lang="ru-RU"/>
          </a:p>
        </p:txBody>
      </p:sp>
    </p:spTree>
    <p:extLst>
      <p:ext uri="{BB962C8B-B14F-4D97-AF65-F5344CB8AC3E}">
        <p14:creationId xmlns:p14="http://schemas.microsoft.com/office/powerpoint/2010/main" val="1538160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E0466BB-DCD4-4F3A-A059-98831737D925}" type="datetimeFigureOut">
              <a:rPr lang="ru-RU" smtClean="0"/>
              <a:t>05.10.2016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78D29D9-929A-4BF0-BBD9-194453F40151}" type="slidenum">
              <a:rPr lang="ru-RU" smtClean="0"/>
              <a:t>‹#›</a:t>
            </a:fld>
            <a:endParaRPr lang="ru-RU"/>
          </a:p>
        </p:txBody>
      </p:sp>
    </p:spTree>
    <p:extLst>
      <p:ext uri="{BB962C8B-B14F-4D97-AF65-F5344CB8AC3E}">
        <p14:creationId xmlns:p14="http://schemas.microsoft.com/office/powerpoint/2010/main" val="135468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E0466BB-DCD4-4F3A-A059-98831737D925}" type="datetimeFigureOut">
              <a:rPr lang="ru-RU" smtClean="0"/>
              <a:t>05.10.2016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78D29D9-929A-4BF0-BBD9-194453F40151}" type="slidenum">
              <a:rPr lang="ru-RU" smtClean="0"/>
              <a:t>‹#›</a:t>
            </a:fld>
            <a:endParaRPr lang="ru-RU"/>
          </a:p>
        </p:txBody>
      </p:sp>
    </p:spTree>
    <p:extLst>
      <p:ext uri="{BB962C8B-B14F-4D97-AF65-F5344CB8AC3E}">
        <p14:creationId xmlns:p14="http://schemas.microsoft.com/office/powerpoint/2010/main" val="3602599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E0466BB-DCD4-4F3A-A059-98831737D925}" type="datetimeFigureOut">
              <a:rPr lang="ru-RU" smtClean="0"/>
              <a:t>05.10.2016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78D29D9-929A-4BF0-BBD9-194453F40151}" type="slidenum">
              <a:rPr lang="ru-RU" smtClean="0"/>
              <a:t>‹#›</a:t>
            </a:fld>
            <a:endParaRPr lang="ru-RU"/>
          </a:p>
        </p:txBody>
      </p:sp>
    </p:spTree>
    <p:extLst>
      <p:ext uri="{BB962C8B-B14F-4D97-AF65-F5344CB8AC3E}">
        <p14:creationId xmlns:p14="http://schemas.microsoft.com/office/powerpoint/2010/main" val="3236095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3E0466BB-DCD4-4F3A-A059-98831737D925}" type="datetimeFigureOut">
              <a:rPr lang="ru-RU" smtClean="0"/>
              <a:t>05.10.2016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78D29D9-929A-4BF0-BBD9-194453F40151}" type="slidenum">
              <a:rPr lang="ru-RU" smtClean="0"/>
              <a:t>‹#›</a:t>
            </a:fld>
            <a:endParaRPr lang="ru-RU"/>
          </a:p>
        </p:txBody>
      </p:sp>
    </p:spTree>
    <p:extLst>
      <p:ext uri="{BB962C8B-B14F-4D97-AF65-F5344CB8AC3E}">
        <p14:creationId xmlns:p14="http://schemas.microsoft.com/office/powerpoint/2010/main" val="1623283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3E0466BB-DCD4-4F3A-A059-98831737D925}" type="datetimeFigureOut">
              <a:rPr lang="ru-RU" smtClean="0"/>
              <a:t>05.10.2016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78D29D9-929A-4BF0-BBD9-194453F40151}" type="slidenum">
              <a:rPr lang="ru-RU" smtClean="0"/>
              <a:t>‹#›</a:t>
            </a:fld>
            <a:endParaRPr lang="ru-RU"/>
          </a:p>
        </p:txBody>
      </p:sp>
    </p:spTree>
    <p:extLst>
      <p:ext uri="{BB962C8B-B14F-4D97-AF65-F5344CB8AC3E}">
        <p14:creationId xmlns:p14="http://schemas.microsoft.com/office/powerpoint/2010/main" val="2947579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3E0466BB-DCD4-4F3A-A059-98831737D925}" type="datetimeFigureOut">
              <a:rPr lang="ru-RU" smtClean="0"/>
              <a:t>05.10.2016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78D29D9-929A-4BF0-BBD9-194453F40151}" type="slidenum">
              <a:rPr lang="ru-RU" smtClean="0"/>
              <a:t>‹#›</a:t>
            </a:fld>
            <a:endParaRPr lang="ru-RU"/>
          </a:p>
        </p:txBody>
      </p:sp>
    </p:spTree>
    <p:extLst>
      <p:ext uri="{BB962C8B-B14F-4D97-AF65-F5344CB8AC3E}">
        <p14:creationId xmlns:p14="http://schemas.microsoft.com/office/powerpoint/2010/main" val="1777172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E0466BB-DCD4-4F3A-A059-98831737D925}" type="datetimeFigureOut">
              <a:rPr lang="ru-RU" smtClean="0"/>
              <a:t>05.10.2016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78D29D9-929A-4BF0-BBD9-194453F40151}" type="slidenum">
              <a:rPr lang="ru-RU" smtClean="0"/>
              <a:t>‹#›</a:t>
            </a:fld>
            <a:endParaRPr lang="ru-RU"/>
          </a:p>
        </p:txBody>
      </p:sp>
    </p:spTree>
    <p:extLst>
      <p:ext uri="{BB962C8B-B14F-4D97-AF65-F5344CB8AC3E}">
        <p14:creationId xmlns:p14="http://schemas.microsoft.com/office/powerpoint/2010/main" val="40228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E0466BB-DCD4-4F3A-A059-98831737D925}" type="datetimeFigureOut">
              <a:rPr lang="ru-RU" smtClean="0"/>
              <a:t>05.10.2016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78D29D9-929A-4BF0-BBD9-194453F40151}" type="slidenum">
              <a:rPr lang="ru-RU" smtClean="0"/>
              <a:t>‹#›</a:t>
            </a:fld>
            <a:endParaRPr lang="ru-RU"/>
          </a:p>
        </p:txBody>
      </p:sp>
    </p:spTree>
    <p:extLst>
      <p:ext uri="{BB962C8B-B14F-4D97-AF65-F5344CB8AC3E}">
        <p14:creationId xmlns:p14="http://schemas.microsoft.com/office/powerpoint/2010/main" val="4263479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E0466BB-DCD4-4F3A-A059-98831737D925}" type="datetimeFigureOut">
              <a:rPr lang="ru-RU" smtClean="0"/>
              <a:t>05.10.2016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78D29D9-929A-4BF0-BBD9-194453F40151}" type="slidenum">
              <a:rPr lang="ru-RU" smtClean="0"/>
              <a:t>‹#›</a:t>
            </a:fld>
            <a:endParaRPr lang="ru-RU"/>
          </a:p>
        </p:txBody>
      </p:sp>
    </p:spTree>
    <p:extLst>
      <p:ext uri="{BB962C8B-B14F-4D97-AF65-F5344CB8AC3E}">
        <p14:creationId xmlns:p14="http://schemas.microsoft.com/office/powerpoint/2010/main" val="3929853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0466BB-DCD4-4F3A-A059-98831737D925}" type="datetimeFigureOut">
              <a:rPr lang="ru-RU" smtClean="0"/>
              <a:t>05.10.2016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8D29D9-929A-4BF0-BBD9-194453F40151}" type="slidenum">
              <a:rPr lang="ru-RU" smtClean="0"/>
              <a:t>‹#›</a:t>
            </a:fld>
            <a:endParaRPr lang="ru-RU"/>
          </a:p>
        </p:txBody>
      </p:sp>
    </p:spTree>
    <p:extLst>
      <p:ext uri="{BB962C8B-B14F-4D97-AF65-F5344CB8AC3E}">
        <p14:creationId xmlns:p14="http://schemas.microsoft.com/office/powerpoint/2010/main" val="11505219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0"/>
            <a:ext cx="8640960" cy="6669360"/>
          </a:xfrm>
        </p:spPr>
        <p:txBody>
          <a:bodyPr>
            <a:noAutofit/>
          </a:bodyPr>
          <a:lstStyle/>
          <a:p>
            <a:pPr marL="0" indent="0" algn="ctr">
              <a:buNone/>
            </a:pPr>
            <a:r>
              <a:rPr lang="ru-RU" sz="2000" dirty="0" smtClean="0">
                <a:latin typeface="Times New Roman" pitchFamily="18" charset="0"/>
                <a:cs typeface="Times New Roman" pitchFamily="18" charset="0"/>
              </a:rPr>
              <a:t>4-</a:t>
            </a:r>
            <a:r>
              <a:rPr lang="kk-KZ" sz="2000" dirty="0" smtClean="0">
                <a:latin typeface="Times New Roman" pitchFamily="18" charset="0"/>
                <a:cs typeface="Times New Roman" pitchFamily="18" charset="0"/>
              </a:rPr>
              <a:t>дәріс. </a:t>
            </a:r>
            <a:r>
              <a:rPr lang="kk-KZ" sz="2000" b="1" dirty="0" smtClean="0">
                <a:latin typeface="Times New Roman" pitchFamily="18" charset="0"/>
                <a:cs typeface="Times New Roman" pitchFamily="18" charset="0"/>
              </a:rPr>
              <a:t>Аумақты ландшафттық-экологиялық талдау.</a:t>
            </a:r>
          </a:p>
          <a:p>
            <a:pPr marL="0" indent="0" algn="just">
              <a:buNone/>
            </a:pPr>
            <a:r>
              <a:rPr lang="kk-KZ" sz="2000" dirty="0" smtClean="0">
                <a:latin typeface="Times New Roman" pitchFamily="18" charset="0"/>
                <a:cs typeface="Times New Roman" pitchFamily="18" charset="0"/>
              </a:rPr>
              <a:t>ЛБЕЖ-ді жобалап, өндіріске ендіріп, қалыптастырып әрі қарай дамыту үшін ол жерді агроэкологиялық бағалаудан өткізуіміз керек. Бұның бұрынғы жасалып жүрген жерді бағалау жүйесінен және шаруашылықтың ішіндегі жерге орналастыру жобасынан көптеген ұстанымдарымен </a:t>
            </a:r>
            <a:r>
              <a:rPr lang="kk-KZ" sz="2000" b="1" dirty="0" smtClean="0">
                <a:latin typeface="Times New Roman" pitchFamily="18" charset="0"/>
                <a:cs typeface="Times New Roman" pitchFamily="18" charset="0"/>
              </a:rPr>
              <a:t>айырмашылығы</a:t>
            </a:r>
            <a:r>
              <a:rPr lang="kk-KZ" sz="2000" dirty="0" smtClean="0">
                <a:latin typeface="Times New Roman" pitchFamily="18" charset="0"/>
                <a:cs typeface="Times New Roman" pitchFamily="18" charset="0"/>
              </a:rPr>
              <a:t> және </a:t>
            </a:r>
            <a:r>
              <a:rPr lang="kk-KZ" sz="2000" b="1" dirty="0" smtClean="0">
                <a:latin typeface="Times New Roman" pitchFamily="18" charset="0"/>
                <a:cs typeface="Times New Roman" pitchFamily="18" charset="0"/>
              </a:rPr>
              <a:t>артықшылығы</a:t>
            </a:r>
            <a:r>
              <a:rPr lang="kk-KZ" sz="2000" dirty="0" smtClean="0">
                <a:latin typeface="Times New Roman" pitchFamily="18" charset="0"/>
                <a:cs typeface="Times New Roman" pitchFamily="18" charset="0"/>
              </a:rPr>
              <a:t> бар. Нақтылап айтсақ олар:</a:t>
            </a:r>
          </a:p>
          <a:p>
            <a:pPr algn="just">
              <a:buFontTx/>
              <a:buChar char="-"/>
            </a:pPr>
            <a:r>
              <a:rPr lang="kk-KZ" sz="2000" dirty="0" smtClean="0">
                <a:latin typeface="Times New Roman" pitchFamily="18" charset="0"/>
                <a:cs typeface="Times New Roman" pitchFamily="18" charset="0"/>
              </a:rPr>
              <a:t>аумақты нақтылы экологиялық бағаламаған;</a:t>
            </a:r>
          </a:p>
          <a:p>
            <a:pPr algn="just">
              <a:buFontTx/>
              <a:buChar char="-"/>
            </a:pPr>
            <a:r>
              <a:rPr lang="kk-KZ" sz="2000" dirty="0">
                <a:latin typeface="Times New Roman" pitchFamily="18" charset="0"/>
                <a:cs typeface="Times New Roman" pitchFamily="18" charset="0"/>
              </a:rPr>
              <a:t>м</a:t>
            </a:r>
            <a:r>
              <a:rPr lang="kk-KZ" sz="2000" dirty="0" smtClean="0">
                <a:latin typeface="Times New Roman" pitchFamily="18" charset="0"/>
                <a:cs typeface="Times New Roman" pitchFamily="18" charset="0"/>
              </a:rPr>
              <a:t>ұның себебі, егіншілік жүйесі белдемдік (зоналық) типке жатқызылып, соған бейімдеп, экологиялық жағын ескермеген, оған баға берілмеген;</a:t>
            </a:r>
          </a:p>
          <a:p>
            <a:pPr algn="just">
              <a:buFontTx/>
              <a:buChar char="-"/>
            </a:pPr>
            <a:r>
              <a:rPr lang="kk-KZ" sz="2000" dirty="0">
                <a:latin typeface="Times New Roman" pitchFamily="18" charset="0"/>
                <a:cs typeface="Times New Roman" pitchFamily="18" charset="0"/>
              </a:rPr>
              <a:t>ә</a:t>
            </a:r>
            <a:r>
              <a:rPr lang="kk-KZ" sz="2000" dirty="0" smtClean="0">
                <a:latin typeface="Times New Roman" pitchFamily="18" charset="0"/>
                <a:cs typeface="Times New Roman" pitchFamily="18" charset="0"/>
              </a:rPr>
              <a:t>рбір шаруашылықтағы егіншілік жүйесімен  жерге орналастыру саясаты </a:t>
            </a:r>
            <a:r>
              <a:rPr lang="en-US" sz="2000" dirty="0" smtClean="0">
                <a:latin typeface="Times New Roman" pitchFamily="18" charset="0"/>
                <a:cs typeface="Times New Roman" pitchFamily="18" charset="0"/>
              </a:rPr>
              <a:t>“</a:t>
            </a:r>
            <a:r>
              <a:rPr lang="kk-KZ" sz="2000" dirty="0" smtClean="0">
                <a:latin typeface="Times New Roman" pitchFamily="18" charset="0"/>
                <a:cs typeface="Times New Roman" pitchFamily="18" charset="0"/>
              </a:rPr>
              <a:t>жоғарыдан</a:t>
            </a:r>
            <a:r>
              <a:rPr lang="en-US" sz="2000" dirty="0" smtClean="0">
                <a:latin typeface="Times New Roman" pitchFamily="18" charset="0"/>
                <a:cs typeface="Times New Roman" pitchFamily="18" charset="0"/>
              </a:rPr>
              <a:t>”</a:t>
            </a:r>
            <a:r>
              <a:rPr lang="kk-KZ" sz="2000" dirty="0" smtClean="0">
                <a:latin typeface="Times New Roman" pitchFamily="18" charset="0"/>
                <a:cs typeface="Times New Roman" pitchFamily="18" charset="0"/>
              </a:rPr>
              <a:t> төменге қарай бұйрықпен орындалғандықтан, ол кездегі жерді бағалаудың баламасы немесе бәсекелесі болмады;</a:t>
            </a:r>
          </a:p>
          <a:p>
            <a:pPr algn="just">
              <a:buFontTx/>
              <a:buChar char="-"/>
            </a:pPr>
            <a:r>
              <a:rPr lang="kk-KZ" sz="2000" dirty="0">
                <a:latin typeface="Times New Roman" pitchFamily="18" charset="0"/>
                <a:cs typeface="Times New Roman" pitchFamily="18" charset="0"/>
              </a:rPr>
              <a:t>ж</a:t>
            </a:r>
            <a:r>
              <a:rPr lang="kk-KZ" sz="2000" dirty="0" smtClean="0">
                <a:latin typeface="Times New Roman" pitchFamily="18" charset="0"/>
                <a:cs typeface="Times New Roman" pitchFamily="18" charset="0"/>
              </a:rPr>
              <a:t>ерді бағалау жұмыстары топырақта, аэроклиматта, мелиорацияда, эрозияда жүргізіліп, бұларға арналған тақырыптық карталар жасалады. Бірақ бұлардың өзара байланысы болмады, біртұтас экологиялық жағдайды аша алмады. Сондықтан агрономдарға ешбір пайдасы болмады, оларды іс жүзінде пайдалану өте қиын блды;</a:t>
            </a:r>
          </a:p>
          <a:p>
            <a:pPr algn="just">
              <a:buFontTx/>
              <a:buChar char="-"/>
            </a:pPr>
            <a:r>
              <a:rPr lang="kk-KZ" sz="2000" dirty="0" smtClean="0">
                <a:latin typeface="Times New Roman" pitchFamily="18" charset="0"/>
                <a:cs typeface="Times New Roman" pitchFamily="18" charset="0"/>
              </a:rPr>
              <a:t>Жерді агроэкологиялық бағалаудың болмауы, жалпы, табиғатты тиімді пайдалану ұстанымдарының тым мардымсыз шеңберде жоспарлануында және экологиялық білімнің таяздығынан болды деп есептейміз. </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743684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229600" cy="6369571"/>
          </a:xfrm>
        </p:spPr>
        <p:txBody>
          <a:bodyPr>
            <a:normAutofit/>
          </a:bodyPr>
          <a:lstStyle/>
          <a:p>
            <a:pPr marL="0" indent="0" algn="just">
              <a:buNone/>
            </a:pPr>
            <a:r>
              <a:rPr lang="kk-KZ" sz="2400" dirty="0" smtClean="0">
                <a:latin typeface="Times New Roman" panose="02020603050405020304" pitchFamily="18" charset="0"/>
                <a:cs typeface="Times New Roman" panose="02020603050405020304" pitchFamily="18" charset="0"/>
              </a:rPr>
              <a:t>       Кеңес Одағы ыдырағанға дейін, егіншілік жүйесін жобалау мен жерге орналастыру жоспарлары топырақтың ірі масштабтағы карталары арқылы, агрономия тұрғысынан топырақтарды топтастырып (группировка), содан кейін агротехнологияны нақтылайтын болатын. Бірақ, бұлардың келесідей </a:t>
            </a:r>
            <a:r>
              <a:rPr lang="kk-KZ" sz="2400" b="1" dirty="0" smtClean="0">
                <a:latin typeface="Times New Roman" panose="02020603050405020304" pitchFamily="18" charset="0"/>
                <a:cs typeface="Times New Roman" panose="02020603050405020304" pitchFamily="18" charset="0"/>
              </a:rPr>
              <a:t>кемшіліктері болды</a:t>
            </a:r>
            <a:r>
              <a:rPr lang="kk-KZ" sz="2400" dirty="0" smtClean="0">
                <a:latin typeface="Times New Roman" panose="02020603050405020304" pitchFamily="18" charset="0"/>
                <a:cs typeface="Times New Roman" panose="02020603050405020304" pitchFamily="18" charset="0"/>
              </a:rPr>
              <a:t>:</a:t>
            </a:r>
          </a:p>
          <a:p>
            <a:pPr algn="just">
              <a:buFontTx/>
              <a:buChar char="-"/>
            </a:pPr>
            <a:r>
              <a:rPr lang="kk-KZ" sz="2400" dirty="0">
                <a:latin typeface="Times New Roman" panose="02020603050405020304" pitchFamily="18" charset="0"/>
                <a:cs typeface="Times New Roman" panose="02020603050405020304" pitchFamily="18" charset="0"/>
              </a:rPr>
              <a:t>т</a:t>
            </a:r>
            <a:r>
              <a:rPr lang="kk-KZ" sz="2400" dirty="0" smtClean="0">
                <a:latin typeface="Times New Roman" panose="02020603050405020304" pitchFamily="18" charset="0"/>
                <a:cs typeface="Times New Roman" panose="02020603050405020304" pitchFamily="18" charset="0"/>
              </a:rPr>
              <a:t>опырақтың құрылымы (структурасы) ат үсті зерттеледі;</a:t>
            </a:r>
          </a:p>
          <a:p>
            <a:pPr algn="just">
              <a:buFontTx/>
              <a:buChar char="-"/>
            </a:pPr>
            <a:r>
              <a:rPr lang="kk-KZ" sz="2400" dirty="0">
                <a:latin typeface="Times New Roman" panose="02020603050405020304" pitchFamily="18" charset="0"/>
                <a:cs typeface="Times New Roman" panose="02020603050405020304" pitchFamily="18" charset="0"/>
              </a:rPr>
              <a:t>ж</a:t>
            </a:r>
            <a:r>
              <a:rPr lang="kk-KZ" sz="2400" dirty="0" smtClean="0">
                <a:latin typeface="Times New Roman" panose="02020603050405020304" pitchFamily="18" charset="0"/>
                <a:cs typeface="Times New Roman" panose="02020603050405020304" pitchFamily="18" charset="0"/>
              </a:rPr>
              <a:t>ер бедері, яғни геоморфологиясы деңгейіне жеткізілмей зерттеледі;</a:t>
            </a:r>
          </a:p>
          <a:p>
            <a:pPr algn="just">
              <a:buFontTx/>
              <a:buChar char="-"/>
            </a:pPr>
            <a:r>
              <a:rPr lang="kk-KZ" sz="2400" dirty="0" smtClean="0">
                <a:latin typeface="Times New Roman" panose="02020603050405020304" pitchFamily="18" charset="0"/>
                <a:cs typeface="Times New Roman" panose="02020603050405020304" pitchFamily="18" charset="0"/>
              </a:rPr>
              <a:t>литологиялық (АТЖ) және гидрогеологиялық бөліктерә мүлдем еске алынбады;</a:t>
            </a:r>
          </a:p>
          <a:p>
            <a:pPr algn="just">
              <a:buFontTx/>
              <a:buChar char="-"/>
            </a:pPr>
            <a:r>
              <a:rPr lang="kk-KZ" sz="2400" dirty="0" smtClean="0">
                <a:latin typeface="Times New Roman" panose="02020603050405020304" pitchFamily="18" charset="0"/>
                <a:cs typeface="Times New Roman" panose="02020603050405020304" pitchFamily="18" charset="0"/>
              </a:rPr>
              <a:t>Топырақтық-ландшафт жағдайларының өзара байланысы зерттелмей, оның біртұтас табиғи бірлік екендігі ескерілмеді. </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6051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16632"/>
            <a:ext cx="8640960" cy="6552728"/>
          </a:xfrm>
        </p:spPr>
        <p:txBody>
          <a:bodyPr>
            <a:normAutofit fontScale="85000" lnSpcReduction="20000"/>
          </a:bodyPr>
          <a:lstStyle/>
          <a:p>
            <a:pPr marL="0" indent="0" algn="just">
              <a:buNone/>
            </a:pPr>
            <a:r>
              <a:rPr lang="kk-KZ" sz="2800" dirty="0" smtClean="0">
                <a:latin typeface="Times New Roman" panose="02020603050405020304" pitchFamily="18" charset="0"/>
                <a:cs typeface="Times New Roman" panose="02020603050405020304" pitchFamily="18" charset="0"/>
              </a:rPr>
              <a:t>       Осыларды ескере отырып, жердің агроэкологиялық бағасын анықтаудың негізгі ұстанымдарын айтайық:</a:t>
            </a:r>
          </a:p>
          <a:p>
            <a:pPr algn="just">
              <a:buFontTx/>
              <a:buChar char="-"/>
            </a:pPr>
            <a:r>
              <a:rPr lang="kk-KZ" sz="2800" dirty="0">
                <a:solidFill>
                  <a:sysClr val="windowText" lastClr="000000"/>
                </a:solidFill>
                <a:latin typeface="Times New Roman" panose="02020603050405020304" pitchFamily="18" charset="0"/>
                <a:cs typeface="Times New Roman" panose="02020603050405020304" pitchFamily="18" charset="0"/>
              </a:rPr>
              <a:t>ж</a:t>
            </a:r>
            <a:r>
              <a:rPr lang="kk-KZ" sz="2800" dirty="0" smtClean="0">
                <a:solidFill>
                  <a:sysClr val="windowText" lastClr="000000"/>
                </a:solidFill>
                <a:latin typeface="Times New Roman" panose="02020603050405020304" pitchFamily="18" charset="0"/>
                <a:cs typeface="Times New Roman" panose="02020603050405020304" pitchFamily="18" charset="0"/>
              </a:rPr>
              <a:t>ердің</a:t>
            </a:r>
            <a:r>
              <a:rPr lang="kk-KZ" sz="2800" dirty="0" smtClean="0">
                <a:latin typeface="Times New Roman" panose="02020603050405020304" pitchFamily="18" charset="0"/>
                <a:cs typeface="Times New Roman" panose="02020603050405020304" pitchFamily="18" charset="0"/>
              </a:rPr>
              <a:t> агрономиялық маңызы бар параметрлерін жеке-дара анықтау (диференциациалау);</a:t>
            </a:r>
          </a:p>
          <a:p>
            <a:pPr algn="just">
              <a:buFontTx/>
              <a:buChar char="-"/>
            </a:pPr>
            <a:r>
              <a:rPr lang="kk-KZ" sz="2800" dirty="0">
                <a:latin typeface="Times New Roman" panose="02020603050405020304" pitchFamily="18" charset="0"/>
                <a:cs typeface="Times New Roman" panose="02020603050405020304" pitchFamily="18" charset="0"/>
              </a:rPr>
              <a:t>б</a:t>
            </a:r>
            <a:r>
              <a:rPr lang="kk-KZ" sz="2800" dirty="0" smtClean="0">
                <a:latin typeface="Times New Roman" panose="02020603050405020304" pitchFamily="18" charset="0"/>
                <a:cs typeface="Times New Roman" panose="02020603050405020304" pitchFamily="18" charset="0"/>
              </a:rPr>
              <a:t>ұлардың арасындағы ландшафттық байланыстарды анықтау;</a:t>
            </a:r>
          </a:p>
          <a:p>
            <a:pPr algn="just">
              <a:buFontTx/>
              <a:buChar char="-"/>
            </a:pPr>
            <a:r>
              <a:rPr lang="kk-KZ" sz="2800" dirty="0">
                <a:latin typeface="Times New Roman" panose="02020603050405020304" pitchFamily="18" charset="0"/>
                <a:cs typeface="Times New Roman" panose="02020603050405020304" pitchFamily="18" charset="0"/>
              </a:rPr>
              <a:t>л</a:t>
            </a:r>
            <a:r>
              <a:rPr lang="kk-KZ" sz="2800" dirty="0" smtClean="0">
                <a:latin typeface="Times New Roman" panose="02020603050405020304" pitchFamily="18" charset="0"/>
                <a:cs typeface="Times New Roman" panose="02020603050405020304" pitchFamily="18" charset="0"/>
              </a:rPr>
              <a:t>андшафттардың бөліктерінің (компоненттерінің) арасындағы энергия (қуат) мен зат алмасу екпінділіктерін анықтау;</a:t>
            </a:r>
          </a:p>
          <a:p>
            <a:pPr algn="just">
              <a:buFontTx/>
              <a:buChar char="-"/>
            </a:pPr>
            <a:r>
              <a:rPr lang="kk-KZ" sz="2800" dirty="0">
                <a:latin typeface="Times New Roman" panose="02020603050405020304" pitchFamily="18" charset="0"/>
                <a:cs typeface="Times New Roman" panose="02020603050405020304" pitchFamily="18" charset="0"/>
              </a:rPr>
              <a:t>л</a:t>
            </a:r>
            <a:r>
              <a:rPr lang="kk-KZ" sz="2800" dirty="0" smtClean="0">
                <a:latin typeface="Times New Roman" panose="02020603050405020304" pitchFamily="18" charset="0"/>
                <a:cs typeface="Times New Roman" panose="02020603050405020304" pitchFamily="18" charset="0"/>
              </a:rPr>
              <a:t>андшафттың бойындағы геохимиялық ағындардың ерекшеліктерін анықтау;</a:t>
            </a:r>
          </a:p>
          <a:p>
            <a:pPr algn="just">
              <a:buFontTx/>
              <a:buChar char="-"/>
            </a:pPr>
            <a:r>
              <a:rPr lang="kk-KZ" sz="2800" dirty="0">
                <a:latin typeface="Times New Roman" panose="02020603050405020304" pitchFamily="18" charset="0"/>
                <a:cs typeface="Times New Roman" panose="02020603050405020304" pitchFamily="18" charset="0"/>
              </a:rPr>
              <a:t>о</a:t>
            </a:r>
            <a:r>
              <a:rPr lang="kk-KZ" sz="2800" dirty="0" smtClean="0">
                <a:latin typeface="Times New Roman" panose="02020603050405020304" pitchFamily="18" charset="0"/>
                <a:cs typeface="Times New Roman" panose="02020603050405020304" pitchFamily="18" charset="0"/>
              </a:rPr>
              <a:t>сылардың барлығындағы антропогендік фактордың рөлін анықтап, адамның, қоғамның әлеуметтік жағдайларымен байланыс дәрежелерін анықтау.</a:t>
            </a:r>
          </a:p>
          <a:p>
            <a:pPr marL="0" indent="0" algn="just">
              <a:buNone/>
            </a:pP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Сонымен</a:t>
            </a:r>
            <a:r>
              <a:rPr lang="ru-RU" sz="2800"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мұның</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негізгі</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міндеті</a:t>
            </a:r>
            <a:r>
              <a:rPr lang="ru-RU" sz="2800" b="1" dirty="0">
                <a:latin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жердің</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топырақтың</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негізгі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параметрлеріне</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агроэкологиялық</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баға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беріп</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олардың</a:t>
            </a:r>
            <a:r>
              <a:rPr lang="ru-RU" sz="2800" dirty="0">
                <a:latin typeface="Times New Roman" panose="02020603050405020304" pitchFamily="18" charset="0"/>
                <a:cs typeface="Times New Roman" panose="02020603050405020304" pitchFamily="18" charset="0"/>
              </a:rPr>
              <a:t> агрономия </a:t>
            </a:r>
            <a:r>
              <a:rPr lang="ru-RU" sz="2800" dirty="0" err="1">
                <a:latin typeface="Times New Roman" panose="02020603050405020304" pitchFamily="18" charset="0"/>
                <a:cs typeface="Times New Roman" panose="02020603050405020304" pitchFamily="18" charset="0"/>
              </a:rPr>
              <a:t>тұрғысынан</a:t>
            </a:r>
            <a:r>
              <a:rPr lang="ru-RU" sz="2800" dirty="0">
                <a:latin typeface="Times New Roman" panose="02020603050405020304" pitchFamily="18" charset="0"/>
                <a:cs typeface="Times New Roman" panose="02020603050405020304" pitchFamily="18" charset="0"/>
              </a:rPr>
              <a:t>, осы </a:t>
            </a:r>
            <a:r>
              <a:rPr lang="ru-RU" sz="2800" dirty="0" err="1">
                <a:latin typeface="Times New Roman" panose="02020603050405020304" pitchFamily="18" charset="0"/>
                <a:cs typeface="Times New Roman" panose="02020603050405020304" pitchFamily="18" charset="0"/>
              </a:rPr>
              <a:t>ландшафтқа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егілетін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дақылдар</a:t>
            </a:r>
            <a:r>
              <a:rPr lang="ru-RU" sz="2800" dirty="0">
                <a:latin typeface="Times New Roman" panose="02020603050405020304" pitchFamily="18" charset="0"/>
                <a:cs typeface="Times New Roman" panose="02020603050405020304" pitchFamily="18" charset="0"/>
              </a:rPr>
              <a:t> мен </a:t>
            </a:r>
            <a:r>
              <a:rPr lang="ru-RU" sz="2800" dirty="0" err="1">
                <a:latin typeface="Times New Roman" panose="02020603050405020304" pitchFamily="18" charset="0"/>
                <a:cs typeface="Times New Roman" panose="02020603050405020304" pitchFamily="18" charset="0"/>
              </a:rPr>
              <a:t>агротехнологиялар</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арасындағы</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өзара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үйлесімді</a:t>
            </a:r>
            <a:r>
              <a:rPr lang="ru-RU" sz="2800" dirty="0">
                <a:latin typeface="Times New Roman" panose="02020603050405020304" pitchFamily="18" charset="0"/>
                <a:cs typeface="Times New Roman" panose="02020603050405020304" pitchFamily="18" charset="0"/>
              </a:rPr>
              <a:t> – </a:t>
            </a:r>
            <a:r>
              <a:rPr lang="ru-RU" sz="2800" dirty="0" err="1">
                <a:latin typeface="Times New Roman" panose="02020603050405020304" pitchFamily="18" charset="0"/>
                <a:cs typeface="Times New Roman" panose="02020603050405020304" pitchFamily="18" charset="0"/>
              </a:rPr>
              <a:t>қажеттілікті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жан-жақты</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білу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және</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олардың</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тығыз</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байланыстылықтарын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жоғарғы</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мөлшердегі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өнім</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алуға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бағыттау</a:t>
            </a:r>
            <a:r>
              <a:rPr lang="ru-RU" sz="2800" dirty="0">
                <a:latin typeface="Times New Roman" panose="02020603050405020304" pitchFamily="18" charset="0"/>
                <a:cs typeface="Times New Roman" panose="02020603050405020304" pitchFamily="18" charset="0"/>
              </a:rPr>
              <a:t>.</a:t>
            </a:r>
          </a:p>
          <a:p>
            <a:pPr marL="0" indent="0" algn="just">
              <a:buNone/>
            </a:pP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3371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16632"/>
            <a:ext cx="8928992" cy="6480720"/>
          </a:xfrm>
        </p:spPr>
        <p:txBody>
          <a:bodyPr>
            <a:noAutofit/>
          </a:bodyPr>
          <a:lstStyle/>
          <a:p>
            <a:pPr marL="0" indent="0" algn="just">
              <a:buNone/>
            </a:pPr>
            <a:r>
              <a:rPr lang="kk-KZ" sz="2200" dirty="0" smtClean="0">
                <a:latin typeface="Times New Roman" panose="02020603050405020304" pitchFamily="18" charset="0"/>
                <a:cs typeface="Times New Roman" panose="02020603050405020304" pitchFamily="18" charset="0"/>
              </a:rPr>
              <a:t>       Жерді </a:t>
            </a:r>
            <a:r>
              <a:rPr lang="kk-KZ" sz="2200" b="1" dirty="0" smtClean="0">
                <a:latin typeface="Times New Roman" panose="02020603050405020304" pitchFamily="18" charset="0"/>
                <a:cs typeface="Times New Roman" panose="02020603050405020304" pitchFamily="18" charset="0"/>
              </a:rPr>
              <a:t>агроэкологиялық бағалау </a:t>
            </a:r>
            <a:r>
              <a:rPr lang="kk-KZ" sz="2200" dirty="0" smtClean="0">
                <a:latin typeface="Times New Roman" panose="02020603050405020304" pitchFamily="18" charset="0"/>
                <a:cs typeface="Times New Roman" panose="02020603050405020304" pitchFamily="18" charset="0"/>
              </a:rPr>
              <a:t>жүйесі келесі </a:t>
            </a:r>
            <a:r>
              <a:rPr lang="kk-KZ" sz="2200" b="1" dirty="0" smtClean="0">
                <a:latin typeface="Times New Roman" panose="02020603050405020304" pitchFamily="18" charset="0"/>
                <a:cs typeface="Times New Roman" panose="02020603050405020304" pitchFamily="18" charset="0"/>
              </a:rPr>
              <a:t>мәселелерден</a:t>
            </a:r>
            <a:r>
              <a:rPr lang="kk-KZ" sz="2200" dirty="0" smtClean="0">
                <a:latin typeface="Times New Roman" panose="02020603050405020304" pitchFamily="18" charset="0"/>
                <a:cs typeface="Times New Roman" panose="02020603050405020304" pitchFamily="18" charset="0"/>
              </a:rPr>
              <a:t> (позициялардан) тұрады:</a:t>
            </a:r>
          </a:p>
          <a:p>
            <a:pPr algn="just">
              <a:buFontTx/>
              <a:buChar char="-"/>
            </a:pPr>
            <a:r>
              <a:rPr lang="kk-KZ" sz="2200" dirty="0">
                <a:latin typeface="Times New Roman" panose="02020603050405020304" pitchFamily="18" charset="0"/>
                <a:cs typeface="Times New Roman" panose="02020603050405020304" pitchFamily="18" charset="0"/>
              </a:rPr>
              <a:t>а</a:t>
            </a:r>
            <a:r>
              <a:rPr lang="kk-KZ" sz="2200" dirty="0" smtClean="0">
                <a:latin typeface="Times New Roman" panose="02020603050405020304" pitchFamily="18" charset="0"/>
                <a:cs typeface="Times New Roman" panose="02020603050405020304" pitchFamily="18" charset="0"/>
              </a:rPr>
              <a:t>умақты ландшафттық – экологиялы талдаудан өткізу;</a:t>
            </a:r>
          </a:p>
          <a:p>
            <a:pPr algn="just">
              <a:buFontTx/>
              <a:buChar char="-"/>
            </a:pPr>
            <a:r>
              <a:rPr lang="kk-KZ" sz="2200" dirty="0">
                <a:latin typeface="Times New Roman" panose="02020603050405020304" pitchFamily="18" charset="0"/>
                <a:cs typeface="Times New Roman" panose="02020603050405020304" pitchFamily="18" charset="0"/>
              </a:rPr>
              <a:t>т</a:t>
            </a:r>
            <a:r>
              <a:rPr lang="kk-KZ" sz="2200" dirty="0" smtClean="0">
                <a:latin typeface="Times New Roman" panose="02020603050405020304" pitchFamily="18" charset="0"/>
                <a:cs typeface="Times New Roman" panose="02020603050405020304" pitchFamily="18" charset="0"/>
              </a:rPr>
              <a:t>опыраққа агроэкологиялық баға беру;</a:t>
            </a:r>
          </a:p>
          <a:p>
            <a:pPr algn="just">
              <a:buFontTx/>
              <a:buChar char="-"/>
            </a:pPr>
            <a:r>
              <a:rPr lang="kk-KZ" sz="2200" dirty="0">
                <a:latin typeface="Times New Roman" panose="02020603050405020304" pitchFamily="18" charset="0"/>
                <a:cs typeface="Times New Roman" panose="02020603050405020304" pitchFamily="18" charset="0"/>
              </a:rPr>
              <a:t>ж</a:t>
            </a:r>
            <a:r>
              <a:rPr lang="kk-KZ" sz="2200" dirty="0" smtClean="0">
                <a:latin typeface="Times New Roman" panose="02020603050405020304" pitchFamily="18" charset="0"/>
                <a:cs typeface="Times New Roman" panose="02020603050405020304" pitchFamily="18" charset="0"/>
              </a:rPr>
              <a:t>ерді агроэкологиялық типизация және жіктеу (классификациялау);</a:t>
            </a:r>
          </a:p>
          <a:p>
            <a:pPr algn="just">
              <a:buFontTx/>
              <a:buChar char="-"/>
            </a:pPr>
            <a:r>
              <a:rPr lang="kk-KZ" sz="2200" dirty="0">
                <a:latin typeface="Times New Roman" panose="02020603050405020304" pitchFamily="18" charset="0"/>
                <a:cs typeface="Times New Roman" panose="02020603050405020304" pitchFamily="18" charset="0"/>
              </a:rPr>
              <a:t>а</a:t>
            </a:r>
            <a:r>
              <a:rPr lang="kk-KZ" sz="2200" dirty="0" smtClean="0">
                <a:latin typeface="Times New Roman" panose="02020603050405020304" pitchFamily="18" charset="0"/>
                <a:cs typeface="Times New Roman" panose="02020603050405020304" pitchFamily="18" charset="0"/>
              </a:rPr>
              <a:t>гроэкологиялық бағалаудың нәтижесіне арналған агрогеоинформациялық жүйе құрып, АЛСЗ-ны басқару мен бағыттауды бір ортадан іске асыру.</a:t>
            </a:r>
          </a:p>
          <a:p>
            <a:pPr marL="0" indent="0" algn="just">
              <a:buNone/>
            </a:pPr>
            <a:r>
              <a:rPr lang="kk-KZ" sz="2200" dirty="0" smtClean="0">
                <a:latin typeface="Times New Roman" panose="02020603050405020304" pitchFamily="18" charset="0"/>
                <a:cs typeface="Times New Roman" panose="02020603050405020304" pitchFamily="18" charset="0"/>
              </a:rPr>
              <a:t>       Жерді агроэкологиялық бағалаудың нәтижелері шаруашылықтың </a:t>
            </a:r>
            <a:r>
              <a:rPr lang="kk-KZ" sz="2200" b="1" dirty="0" smtClean="0">
                <a:latin typeface="Times New Roman" panose="02020603050405020304" pitchFamily="18" charset="0"/>
                <a:cs typeface="Times New Roman" panose="02020603050405020304" pitchFamily="18" charset="0"/>
              </a:rPr>
              <a:t>әлеуметтік жағдайларымен</a:t>
            </a:r>
            <a:r>
              <a:rPr lang="kk-KZ" sz="2200" dirty="0" smtClean="0">
                <a:latin typeface="Times New Roman" panose="02020603050405020304" pitchFamily="18" charset="0"/>
                <a:cs typeface="Times New Roman" panose="02020603050405020304" pitchFamily="18" charset="0"/>
              </a:rPr>
              <a:t> тығыз байланыста болу керек:</a:t>
            </a:r>
          </a:p>
          <a:p>
            <a:pPr algn="just">
              <a:buFontTx/>
              <a:buChar char="-"/>
            </a:pPr>
            <a:r>
              <a:rPr lang="kk-KZ" sz="2200" dirty="0">
                <a:latin typeface="Times New Roman" panose="02020603050405020304" pitchFamily="18" charset="0"/>
                <a:cs typeface="Times New Roman" panose="02020603050405020304" pitchFamily="18" charset="0"/>
              </a:rPr>
              <a:t>ж</a:t>
            </a:r>
            <a:r>
              <a:rPr lang="kk-KZ" sz="2200" dirty="0" smtClean="0">
                <a:latin typeface="Times New Roman" panose="02020603050405020304" pitchFamily="18" charset="0"/>
                <a:cs typeface="Times New Roman" panose="02020603050405020304" pitchFamily="18" charset="0"/>
              </a:rPr>
              <a:t>ерді бағалау-экономикалық бағалаумен қатар жүруі керек (жердің бағасы, одан түсетін пайда, т.б.);</a:t>
            </a:r>
          </a:p>
          <a:p>
            <a:pPr algn="just">
              <a:buFontTx/>
              <a:buChar char="-"/>
            </a:pPr>
            <a:r>
              <a:rPr lang="kk-KZ" sz="2200" dirty="0">
                <a:latin typeface="Times New Roman" panose="02020603050405020304" pitchFamily="18" charset="0"/>
                <a:cs typeface="Times New Roman" panose="02020603050405020304" pitchFamily="18" charset="0"/>
              </a:rPr>
              <a:t>ә</a:t>
            </a:r>
            <a:r>
              <a:rPr lang="kk-KZ" sz="2200" dirty="0" smtClean="0">
                <a:latin typeface="Times New Roman" panose="02020603050405020304" pitchFamily="18" charset="0"/>
                <a:cs typeface="Times New Roman" panose="02020603050405020304" pitchFamily="18" charset="0"/>
              </a:rPr>
              <a:t>луметтік-экологиямен тікелей байланысты болу керек (адамдардың тіршілік жағдайлары);</a:t>
            </a:r>
          </a:p>
          <a:p>
            <a:pPr algn="just">
              <a:buFontTx/>
              <a:buChar char="-"/>
            </a:pPr>
            <a:r>
              <a:rPr lang="kk-KZ" sz="2200" dirty="0">
                <a:latin typeface="Times New Roman" panose="02020603050405020304" pitchFamily="18" charset="0"/>
                <a:cs typeface="Times New Roman" panose="02020603050405020304" pitchFamily="18" charset="0"/>
              </a:rPr>
              <a:t>э</a:t>
            </a:r>
            <a:r>
              <a:rPr lang="kk-KZ" sz="2200" dirty="0" smtClean="0">
                <a:latin typeface="Times New Roman" panose="02020603050405020304" pitchFamily="18" charset="0"/>
                <a:cs typeface="Times New Roman" panose="02020603050405020304" pitchFamily="18" charset="0"/>
              </a:rPr>
              <a:t>кологиялық-экономикалық жағдайлардың арасында қайшылық болмауы керек (үнемі зиянды құбылысқа сақ болып, жердің деградациясын, судың-ауаның ластандыруын болдырмау).</a:t>
            </a:r>
            <a:endParaRPr lang="ru-RU"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5310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6632"/>
            <a:ext cx="8229600" cy="6552728"/>
          </a:xfrm>
        </p:spPr>
        <p:txBody>
          <a:bodyPr>
            <a:normAutofit fontScale="70000" lnSpcReduction="20000"/>
          </a:bodyPr>
          <a:lstStyle/>
          <a:p>
            <a:pPr marL="0" indent="0" algn="just">
              <a:buNone/>
            </a:pPr>
            <a:r>
              <a:rPr lang="kk-KZ" dirty="0" smtClean="0">
                <a:latin typeface="Times New Roman" panose="02020603050405020304" pitchFamily="18" charset="0"/>
                <a:cs typeface="Times New Roman" panose="02020603050405020304" pitchFamily="18" charset="0"/>
              </a:rPr>
              <a:t>       Жоғарыда тізбектеле көрсетілген ландшафттарды агроэкологиялық бағалаудың ең негізгі нәтиже-мақсаты, </a:t>
            </a:r>
            <a:r>
              <a:rPr lang="kk-KZ" b="1" dirty="0" smtClean="0">
                <a:latin typeface="Times New Roman" panose="02020603050405020304" pitchFamily="18" charset="0"/>
                <a:cs typeface="Times New Roman" panose="02020603050405020304" pitchFamily="18" charset="0"/>
              </a:rPr>
              <a:t>онда егілетін дақылдардың талабына сәйкес келетін экологиялық жағдайдың</a:t>
            </a:r>
            <a:r>
              <a:rPr lang="kk-KZ" dirty="0" smtClean="0">
                <a:latin typeface="Times New Roman" panose="02020603050405020304" pitchFamily="18" charset="0"/>
                <a:cs typeface="Times New Roman" panose="02020603050405020304" pitchFamily="18" charset="0"/>
              </a:rPr>
              <a:t> үйлесімділігін іздеп, тауып, оны ақиқаттылықпен анықтау:</a:t>
            </a:r>
          </a:p>
          <a:p>
            <a:pPr algn="just">
              <a:buFontTx/>
              <a:buChar char="-"/>
            </a:pPr>
            <a:r>
              <a:rPr lang="kk-KZ" dirty="0">
                <a:latin typeface="Times New Roman" panose="02020603050405020304" pitchFamily="18" charset="0"/>
                <a:cs typeface="Times New Roman" panose="02020603050405020304" pitchFamily="18" charset="0"/>
              </a:rPr>
              <a:t>д</a:t>
            </a:r>
            <a:r>
              <a:rPr lang="kk-KZ" dirty="0" smtClean="0">
                <a:latin typeface="Times New Roman" panose="02020603050405020304" pitchFamily="18" charset="0"/>
                <a:cs typeface="Times New Roman" panose="02020603050405020304" pitchFamily="18" charset="0"/>
              </a:rPr>
              <a:t>ақылдардың ландшафт көлеміндегі түсетін күн сәулесімен қамтамасыз ету (фотосинтез);</a:t>
            </a:r>
          </a:p>
          <a:p>
            <a:pPr algn="just">
              <a:buFontTx/>
              <a:buChar char="-"/>
            </a:pPr>
            <a:r>
              <a:rPr lang="kk-KZ" dirty="0">
                <a:latin typeface="Times New Roman" panose="02020603050405020304" pitchFamily="18" charset="0"/>
                <a:cs typeface="Times New Roman" panose="02020603050405020304" pitchFamily="18" charset="0"/>
              </a:rPr>
              <a:t>а</a:t>
            </a:r>
            <a:r>
              <a:rPr lang="kk-KZ" dirty="0" smtClean="0">
                <a:latin typeface="Times New Roman" panose="02020603050405020304" pitchFamily="18" charset="0"/>
                <a:cs typeface="Times New Roman" panose="02020603050405020304" pitchFamily="18" charset="0"/>
              </a:rPr>
              <a:t>уа мен топырақтағы температуралардың режимдерінің дақылдардың талаптарына сәйкестілігі;</a:t>
            </a:r>
          </a:p>
          <a:p>
            <a:pPr algn="just">
              <a:buFontTx/>
              <a:buChar char="-"/>
            </a:pPr>
            <a:r>
              <a:rPr lang="kk-KZ" dirty="0">
                <a:latin typeface="Times New Roman" panose="02020603050405020304" pitchFamily="18" charset="0"/>
                <a:cs typeface="Times New Roman" panose="02020603050405020304" pitchFamily="18" charset="0"/>
              </a:rPr>
              <a:t>т</a:t>
            </a:r>
            <a:r>
              <a:rPr lang="kk-KZ" dirty="0" smtClean="0">
                <a:latin typeface="Times New Roman" panose="02020603050405020304" pitchFamily="18" charset="0"/>
                <a:cs typeface="Times New Roman" panose="02020603050405020304" pitchFamily="18" charset="0"/>
              </a:rPr>
              <a:t>опырақтағы ылғалдылықтың дақылдың өсуінің әр кезеңдеріне сәйкес келуі;</a:t>
            </a:r>
          </a:p>
          <a:p>
            <a:pPr algn="just">
              <a:buFontTx/>
              <a:buChar char="-"/>
            </a:pPr>
            <a:r>
              <a:rPr lang="kk-KZ" dirty="0">
                <a:latin typeface="Times New Roman" panose="02020603050405020304" pitchFamily="18" charset="0"/>
                <a:cs typeface="Times New Roman" panose="02020603050405020304" pitchFamily="18" charset="0"/>
              </a:rPr>
              <a:t>т</a:t>
            </a:r>
            <a:r>
              <a:rPr lang="kk-KZ" dirty="0" smtClean="0">
                <a:latin typeface="Times New Roman" panose="02020603050405020304" pitchFamily="18" charset="0"/>
                <a:cs typeface="Times New Roman" panose="02020603050405020304" pitchFamily="18" charset="0"/>
              </a:rPr>
              <a:t>опырақтағы ылғалдық пен ауа-режимінің дақылдардың ерекшеліктеріне сәйкес келулері;</a:t>
            </a:r>
          </a:p>
          <a:p>
            <a:pPr algn="just">
              <a:buFontTx/>
              <a:buChar char="-"/>
            </a:pPr>
            <a:r>
              <a:rPr lang="kk-KZ" dirty="0">
                <a:latin typeface="Times New Roman" panose="02020603050405020304" pitchFamily="18" charset="0"/>
                <a:cs typeface="Times New Roman" panose="02020603050405020304" pitchFamily="18" charset="0"/>
              </a:rPr>
              <a:t>т</a:t>
            </a:r>
            <a:r>
              <a:rPr lang="kk-KZ" dirty="0" smtClean="0">
                <a:latin typeface="Times New Roman" panose="02020603050405020304" pitchFamily="18" charset="0"/>
                <a:cs typeface="Times New Roman" panose="02020603050405020304" pitchFamily="18" charset="0"/>
              </a:rPr>
              <a:t>опырақтағы қоректік заттардың дақылдардың қажеттіліктерін қамтамасыз ететін мөлшері;</a:t>
            </a:r>
          </a:p>
          <a:p>
            <a:pPr algn="just">
              <a:buFontTx/>
              <a:buChar char="-"/>
            </a:pPr>
            <a:r>
              <a:rPr lang="kk-KZ" dirty="0">
                <a:latin typeface="Times New Roman" panose="02020603050405020304" pitchFamily="18" charset="0"/>
                <a:cs typeface="Times New Roman" panose="02020603050405020304" pitchFamily="18" charset="0"/>
              </a:rPr>
              <a:t>т</a:t>
            </a:r>
            <a:r>
              <a:rPr lang="kk-KZ" dirty="0" smtClean="0">
                <a:latin typeface="Times New Roman" panose="02020603050405020304" pitchFamily="18" charset="0"/>
                <a:cs typeface="Times New Roman" panose="02020603050405020304" pitchFamily="18" charset="0"/>
              </a:rPr>
              <a:t>опырақтың сілтілі-қышқылды реакциясының (рН) зиянсыз мәнімен қамтамасыз ету;</a:t>
            </a:r>
          </a:p>
          <a:p>
            <a:pPr algn="just">
              <a:buFontTx/>
              <a:buChar char="-"/>
            </a:pPr>
            <a:r>
              <a:rPr lang="kk-KZ" dirty="0">
                <a:latin typeface="Times New Roman" panose="02020603050405020304" pitchFamily="18" charset="0"/>
                <a:cs typeface="Times New Roman" panose="02020603050405020304" pitchFamily="18" charset="0"/>
              </a:rPr>
              <a:t>т</a:t>
            </a:r>
            <a:r>
              <a:rPr lang="kk-KZ" dirty="0" smtClean="0">
                <a:latin typeface="Times New Roman" panose="02020603050405020304" pitchFamily="18" charset="0"/>
                <a:cs typeface="Times New Roman" panose="02020603050405020304" pitchFamily="18" charset="0"/>
              </a:rPr>
              <a:t>опырақтағы тұздардың зияндылықтарын болдырмайтын мөлшерде болуын үнемі бақылау;</a:t>
            </a:r>
          </a:p>
          <a:p>
            <a:pPr algn="just">
              <a:buFontTx/>
              <a:buChar char="-"/>
            </a:pPr>
            <a:r>
              <a:rPr lang="kk-KZ" dirty="0">
                <a:latin typeface="Times New Roman" panose="02020603050405020304" pitchFamily="18" charset="0"/>
                <a:cs typeface="Times New Roman" panose="02020603050405020304" pitchFamily="18" charset="0"/>
              </a:rPr>
              <a:t>т</a:t>
            </a:r>
            <a:r>
              <a:rPr lang="kk-KZ" dirty="0" smtClean="0">
                <a:latin typeface="Times New Roman" panose="02020603050405020304" pitchFamily="18" charset="0"/>
                <a:cs typeface="Times New Roman" panose="02020603050405020304" pitchFamily="18" charset="0"/>
              </a:rPr>
              <a:t>опырақ пен ауадағы радионуклидті уытты заттардың қауіптілігін болдырмау.</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9338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76672"/>
            <a:ext cx="8136904" cy="6192688"/>
          </a:xfrm>
        </p:spPr>
        <p:txBody>
          <a:bodyPr>
            <a:normAutofit fontScale="77500" lnSpcReduction="20000"/>
          </a:bodyPr>
          <a:lstStyle/>
          <a:p>
            <a:pPr marL="0" indent="0" algn="just">
              <a:buNone/>
            </a:pPr>
            <a:r>
              <a:rPr lang="kk-KZ" dirty="0" smtClean="0">
                <a:latin typeface="Times New Roman" panose="02020603050405020304" pitchFamily="18" charset="0"/>
                <a:cs typeface="Times New Roman" panose="02020603050405020304" pitchFamily="18" charset="0"/>
              </a:rPr>
              <a:t>      Мұның бәрі дақылдардың тіршіліктердің қамтамасыз етуге бағытталған параметр болса, ландшафта өсетін </a:t>
            </a:r>
            <a:r>
              <a:rPr lang="kk-KZ" b="1" dirty="0" smtClean="0">
                <a:latin typeface="Times New Roman" panose="02020603050405020304" pitchFamily="18" charset="0"/>
                <a:cs typeface="Times New Roman" panose="02020603050405020304" pitchFamily="18" charset="0"/>
              </a:rPr>
              <a:t>дақылдардың топырақ ортасына ететін әсерлерінде </a:t>
            </a:r>
            <a:r>
              <a:rPr lang="kk-KZ" dirty="0" smtClean="0">
                <a:latin typeface="Times New Roman" panose="02020603050405020304" pitchFamily="18" charset="0"/>
                <a:cs typeface="Times New Roman" panose="02020603050405020304" pitchFamily="18" charset="0"/>
              </a:rPr>
              <a:t>есепке алу қажет:</a:t>
            </a:r>
          </a:p>
          <a:p>
            <a:pPr algn="just">
              <a:buFontTx/>
              <a:buChar char="-"/>
            </a:pPr>
            <a:r>
              <a:rPr lang="kk-KZ" dirty="0">
                <a:latin typeface="Times New Roman" panose="02020603050405020304" pitchFamily="18" charset="0"/>
                <a:cs typeface="Times New Roman" panose="02020603050405020304" pitchFamily="18" charset="0"/>
              </a:rPr>
              <a:t>л</a:t>
            </a:r>
            <a:r>
              <a:rPr lang="kk-KZ" dirty="0" smtClean="0">
                <a:latin typeface="Times New Roman" panose="02020603050405020304" pitchFamily="18" charset="0"/>
                <a:cs typeface="Times New Roman" panose="02020603050405020304" pitchFamily="18" charset="0"/>
              </a:rPr>
              <a:t>андшафтарда өсетін дақылдардан жыл сайын орнында қалып, топыраққа сіңетін өсімдік қалдықтары (тамырлары, жер бетіндегі мүшелері);</a:t>
            </a:r>
          </a:p>
          <a:p>
            <a:pPr algn="just">
              <a:buFontTx/>
              <a:buChar char="-"/>
            </a:pPr>
            <a:r>
              <a:rPr lang="kk-KZ" dirty="0">
                <a:latin typeface="Times New Roman" panose="02020603050405020304" pitchFamily="18" charset="0"/>
                <a:cs typeface="Times New Roman" panose="02020603050405020304" pitchFamily="18" charset="0"/>
              </a:rPr>
              <a:t>д</a:t>
            </a:r>
            <a:r>
              <a:rPr lang="kk-KZ" dirty="0" smtClean="0">
                <a:latin typeface="Times New Roman" panose="02020603050405020304" pitchFamily="18" charset="0"/>
                <a:cs typeface="Times New Roman" panose="02020603050405020304" pitchFamily="18" charset="0"/>
              </a:rPr>
              <a:t>ақылдардың тіршілігі кезінде және қалдықтарының жерге түсіп шіріген кезіндегі топырақтың химиялық, биохимиялық, биологиялық (микробиологиялық) құрамдарына әсерлері;</a:t>
            </a:r>
          </a:p>
          <a:p>
            <a:pPr algn="just">
              <a:buFontTx/>
              <a:buChar char="-"/>
            </a:pPr>
            <a:r>
              <a:rPr lang="kk-KZ" dirty="0" smtClean="0">
                <a:latin typeface="Times New Roman" panose="02020603050405020304" pitchFamily="18" charset="0"/>
                <a:cs typeface="Times New Roman" panose="02020603050405020304" pitchFamily="18" charset="0"/>
              </a:rPr>
              <a:t>ЛБЕЖ-ге арналған агротехнология мен егілетін дақылдардың топырақтық құрамды бөліктеріне (структура) әсерлері;</a:t>
            </a:r>
          </a:p>
          <a:p>
            <a:pPr algn="just">
              <a:buFontTx/>
              <a:buChar char="-"/>
            </a:pPr>
            <a:r>
              <a:rPr lang="kk-KZ" dirty="0" smtClean="0">
                <a:latin typeface="Times New Roman" panose="02020603050405020304" pitchFamily="18" charset="0"/>
                <a:cs typeface="Times New Roman" panose="02020603050405020304" pitchFamily="18" charset="0"/>
              </a:rPr>
              <a:t>... су режиміне әсері;</a:t>
            </a:r>
          </a:p>
          <a:p>
            <a:pPr algn="just">
              <a:buFontTx/>
              <a:buChar char="-"/>
            </a:pPr>
            <a:r>
              <a:rPr lang="kk-KZ" dirty="0" smtClean="0">
                <a:latin typeface="Times New Roman" panose="02020603050405020304" pitchFamily="18" charset="0"/>
                <a:cs typeface="Times New Roman" panose="02020603050405020304" pitchFamily="18" charset="0"/>
              </a:rPr>
              <a:t>... фитосанитарлық жағдайларына әсері;</a:t>
            </a:r>
          </a:p>
          <a:p>
            <a:pPr algn="just">
              <a:buFontTx/>
              <a:buChar char="-"/>
            </a:pPr>
            <a:r>
              <a:rPr lang="kk-KZ" dirty="0" smtClean="0">
                <a:latin typeface="Times New Roman" panose="02020603050405020304" pitchFamily="18" charset="0"/>
                <a:cs typeface="Times New Roman" panose="02020603050405020304" pitchFamily="18" charset="0"/>
              </a:rPr>
              <a:t>... фитомелиорациялық әсері;</a:t>
            </a:r>
          </a:p>
          <a:p>
            <a:pPr marL="0" indent="0" algn="just">
              <a:buNone/>
            </a:pPr>
            <a:r>
              <a:rPr lang="kk-KZ" dirty="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5750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04664"/>
            <a:ext cx="8280920" cy="6264696"/>
          </a:xfrm>
        </p:spPr>
        <p:txBody>
          <a:bodyPr>
            <a:normAutofit fontScale="85000" lnSpcReduction="20000"/>
          </a:bodyPr>
          <a:lstStyle/>
          <a:p>
            <a:pPr marL="0" indent="360000" algn="just">
              <a:spcBef>
                <a:spcPts val="0"/>
              </a:spcBef>
              <a:buNone/>
            </a:pPr>
            <a:r>
              <a:rPr lang="ru-RU" dirty="0" err="1" smtClean="0">
                <a:latin typeface="Times New Roman" panose="02020603050405020304" pitchFamily="18" charset="0"/>
                <a:cs typeface="Times New Roman" panose="02020603050405020304" pitchFamily="18" charset="0"/>
              </a:rPr>
              <a:t>Жоғарыда</a:t>
            </a:r>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талдаған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параметрлер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нақтылы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агроэкологиялық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жағдайларға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сәйкес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келсе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енді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ландшафттық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экологиялық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жағдайларды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көлемде</a:t>
            </a:r>
            <a:r>
              <a:rPr lang="ru-RU" dirty="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қарастырайық</a:t>
            </a:r>
            <a:r>
              <a:rPr lang="ru-RU" dirty="0" smtClean="0">
                <a:latin typeface="Times New Roman" panose="02020603050405020304" pitchFamily="18" charset="0"/>
                <a:cs typeface="Times New Roman" panose="02020603050405020304" pitchFamily="18" charset="0"/>
              </a:rPr>
              <a:t>:</a:t>
            </a:r>
          </a:p>
          <a:p>
            <a:pPr marL="0" indent="360000" algn="just">
              <a:spcBef>
                <a:spcPts val="0"/>
              </a:spcBef>
              <a:buNone/>
            </a:pPr>
            <a:r>
              <a:rPr lang="ru-RU" b="1" dirty="0" smtClean="0">
                <a:latin typeface="Times New Roman" panose="02020603050405020304" pitchFamily="18" charset="0"/>
                <a:cs typeface="Times New Roman" panose="02020603050405020304" pitchFamily="18" charset="0"/>
              </a:rPr>
              <a:t>1.</a:t>
            </a:r>
            <a:r>
              <a:rPr lang="ru-RU" dirty="0" smtClean="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ЛБЕЖ-ін ендіретін (пайдаланатын) агроландшафттық </a:t>
            </a:r>
            <a:r>
              <a:rPr lang="kk-KZ" b="1" dirty="0" smtClean="0">
                <a:latin typeface="Times New Roman" panose="02020603050405020304" pitchFamily="18" charset="0"/>
                <a:cs typeface="Times New Roman" panose="02020603050405020304" pitchFamily="18" charset="0"/>
              </a:rPr>
              <a:t>геоморфологиялық жағдайларын </a:t>
            </a:r>
            <a:r>
              <a:rPr lang="kk-KZ" dirty="0" smtClean="0">
                <a:latin typeface="Times New Roman" panose="02020603050405020304" pitchFamily="18" charset="0"/>
                <a:cs typeface="Times New Roman" panose="02020603050405020304" pitchFamily="18" charset="0"/>
              </a:rPr>
              <a:t>тақырыптық карталарды құрастыру арқылы зерттеп, бағасын береміз. Онда анықталатындар:</a:t>
            </a:r>
          </a:p>
          <a:p>
            <a:pPr marL="0" indent="360000" algn="just">
              <a:spcBef>
                <a:spcPts val="0"/>
              </a:spcBef>
              <a:buNone/>
            </a:pPr>
            <a:r>
              <a:rPr lang="kk-KZ" dirty="0" smtClean="0">
                <a:latin typeface="Times New Roman" panose="02020603050405020304" pitchFamily="18" charset="0"/>
                <a:cs typeface="Times New Roman" panose="02020603050405020304" pitchFamily="18" charset="0"/>
              </a:rPr>
              <a:t>а) теңіз бетінен абсолюттік биіктігі;</a:t>
            </a:r>
          </a:p>
          <a:p>
            <a:pPr marL="0" indent="360000" algn="just">
              <a:spcBef>
                <a:spcPts val="0"/>
              </a:spcBef>
              <a:buNone/>
            </a:pPr>
            <a:r>
              <a:rPr lang="kk-KZ" dirty="0" smtClean="0">
                <a:latin typeface="Times New Roman" panose="02020603050405020304" pitchFamily="18" charset="0"/>
                <a:cs typeface="Times New Roman" panose="02020603050405020304" pitchFamily="18" charset="0"/>
              </a:rPr>
              <a:t>б) жер бедерін жіктеу (классификациялау): макро-мезо-микробедерлер;</a:t>
            </a:r>
          </a:p>
          <a:p>
            <a:pPr marL="0" indent="360000" algn="just">
              <a:spcBef>
                <a:spcPts val="0"/>
              </a:spcBef>
              <a:buNone/>
            </a:pPr>
            <a:r>
              <a:rPr lang="kk-KZ" dirty="0" smtClean="0">
                <a:latin typeface="Times New Roman" panose="02020603050405020304" pitchFamily="18" charset="0"/>
                <a:cs typeface="Times New Roman" panose="02020603050405020304" pitchFamily="18" charset="0"/>
              </a:rPr>
              <a:t>в) гидрографиялық торлар (аумақтың жырымдалуы).</a:t>
            </a:r>
          </a:p>
          <a:p>
            <a:pPr marL="0" indent="360000" algn="just">
              <a:spcBef>
                <a:spcPts val="0"/>
              </a:spcBef>
              <a:buNone/>
            </a:pPr>
            <a:r>
              <a:rPr lang="kk-KZ" b="1" dirty="0" smtClean="0">
                <a:latin typeface="Times New Roman" panose="02020603050405020304" pitchFamily="18" charset="0"/>
                <a:cs typeface="Times New Roman" panose="02020603050405020304" pitchFamily="18" charset="0"/>
              </a:rPr>
              <a:t>2. Литологиялық </a:t>
            </a:r>
            <a:r>
              <a:rPr lang="kk-KZ" dirty="0" smtClean="0">
                <a:latin typeface="Times New Roman" panose="02020603050405020304" pitchFamily="18" charset="0"/>
                <a:cs typeface="Times New Roman" panose="02020603050405020304" pitchFamily="18" charset="0"/>
              </a:rPr>
              <a:t>жағдайлары аумақтың төрттік дәуірдегі қалыптасқан АТЖ-ның картасын қарастыру арқылы бағаланады.</a:t>
            </a:r>
          </a:p>
          <a:p>
            <a:pPr marL="0" indent="360000" algn="just">
              <a:spcBef>
                <a:spcPts val="0"/>
              </a:spcBef>
              <a:buNone/>
            </a:pPr>
            <a:endParaRPr lang="kk-KZ" dirty="0" smtClean="0">
              <a:latin typeface="Times New Roman" panose="02020603050405020304" pitchFamily="18" charset="0"/>
              <a:cs typeface="Times New Roman" panose="02020603050405020304" pitchFamily="18" charset="0"/>
            </a:endParaRPr>
          </a:p>
          <a:p>
            <a:pPr marL="0" indent="360000" algn="just">
              <a:spcBef>
                <a:spcPts val="0"/>
              </a:spcBef>
              <a:buNone/>
            </a:pPr>
            <a:r>
              <a:rPr lang="kk-KZ"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pPr marL="0" indent="360000" algn="just">
              <a:spcBef>
                <a:spcPts val="0"/>
              </a:spcBef>
              <a:buNone/>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5875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txBody>
          <a:bodyPr>
            <a:normAutofit fontScale="85000" lnSpcReduction="10000"/>
          </a:bodyPr>
          <a:lstStyle/>
          <a:p>
            <a:pPr marL="0" indent="0">
              <a:buNone/>
            </a:pPr>
            <a:r>
              <a:rPr lang="kk-KZ" dirty="0">
                <a:latin typeface="Times New Roman" panose="02020603050405020304" pitchFamily="18" charset="0"/>
                <a:cs typeface="Times New Roman" panose="02020603050405020304" pitchFamily="18" charset="0"/>
              </a:rPr>
              <a:t> </a:t>
            </a:r>
            <a:r>
              <a:rPr lang="kk-KZ" dirty="0" smtClean="0">
                <a:latin typeface="Times New Roman" panose="02020603050405020304" pitchFamily="18" charset="0"/>
                <a:cs typeface="Times New Roman" panose="02020603050405020304" pitchFamily="18" charset="0"/>
              </a:rPr>
              <a:t>   </a:t>
            </a:r>
            <a:r>
              <a:rPr lang="kk-KZ" b="1" dirty="0" smtClean="0">
                <a:latin typeface="Times New Roman" panose="02020603050405020304" pitchFamily="18" charset="0"/>
                <a:cs typeface="Times New Roman" panose="02020603050405020304" pitchFamily="18" charset="0"/>
              </a:rPr>
              <a:t>3. Гидрогеологиялық </a:t>
            </a:r>
            <a:r>
              <a:rPr lang="kk-KZ" dirty="0" smtClean="0">
                <a:latin typeface="Times New Roman" panose="02020603050405020304" pitchFamily="18" charset="0"/>
                <a:cs typeface="Times New Roman" panose="02020603050405020304" pitchFamily="18" charset="0"/>
              </a:rPr>
              <a:t>жағдайлары:</a:t>
            </a:r>
          </a:p>
          <a:p>
            <a:pPr marL="0" indent="0">
              <a:buNone/>
            </a:pPr>
            <a:r>
              <a:rPr lang="kk-KZ" dirty="0" smtClean="0">
                <a:latin typeface="Times New Roman" panose="02020603050405020304" pitchFamily="18" charset="0"/>
                <a:cs typeface="Times New Roman" panose="02020603050405020304" pitchFamily="18" charset="0"/>
              </a:rPr>
              <a:t>а) топырақ асты суларының жайғасқан тереңдіктері: 6-метрден терең болса – автоморфты, 3-6м – жартылай гидроморфты; 3м – гидроморфты; 1,5м – өте гидроморфты.</a:t>
            </a:r>
          </a:p>
          <a:p>
            <a:pPr marL="0" indent="0">
              <a:buNone/>
            </a:pPr>
            <a:r>
              <a:rPr lang="kk-KZ" dirty="0" smtClean="0">
                <a:latin typeface="Times New Roman" panose="02020603050405020304" pitchFamily="18" charset="0"/>
                <a:cs typeface="Times New Roman" panose="02020603050405020304" pitchFamily="18" charset="0"/>
              </a:rPr>
              <a:t>б) топырақ асты суларының ағындысы (протогность);</a:t>
            </a:r>
          </a:p>
          <a:p>
            <a:pPr marL="0" indent="0">
              <a:buNone/>
            </a:pPr>
            <a:r>
              <a:rPr lang="kk-KZ" dirty="0" smtClean="0">
                <a:latin typeface="Times New Roman" panose="02020603050405020304" pitchFamily="18" charset="0"/>
                <a:cs typeface="Times New Roman" panose="02020603050405020304" pitchFamily="18" charset="0"/>
              </a:rPr>
              <a:t>в) топырақ асты суларының химиялық құрамы және рН мәні.</a:t>
            </a:r>
          </a:p>
          <a:p>
            <a:pPr marL="0" indent="0">
              <a:buNone/>
            </a:pPr>
            <a:r>
              <a:rPr lang="kk-KZ" b="1" dirty="0" smtClean="0">
                <a:latin typeface="Times New Roman" panose="02020603050405020304" pitchFamily="18" charset="0"/>
                <a:cs typeface="Times New Roman" panose="02020603050405020304" pitchFamily="18" charset="0"/>
              </a:rPr>
              <a:t>    4. Агроклиматтық  </a:t>
            </a:r>
            <a:r>
              <a:rPr lang="kk-KZ" dirty="0" smtClean="0">
                <a:latin typeface="Times New Roman" panose="02020603050405020304" pitchFamily="18" charset="0"/>
                <a:cs typeface="Times New Roman" panose="02020603050405020304" pitchFamily="18" charset="0"/>
              </a:rPr>
              <a:t>жағдайлары:</a:t>
            </a:r>
          </a:p>
          <a:p>
            <a:pPr marL="0" indent="0">
              <a:buNone/>
            </a:pPr>
            <a:r>
              <a:rPr lang="kk-KZ" dirty="0" smtClean="0">
                <a:latin typeface="Times New Roman" panose="02020603050405020304" pitchFamily="18" charset="0"/>
                <a:cs typeface="Times New Roman" panose="02020603050405020304" pitchFamily="18" charset="0"/>
              </a:rPr>
              <a:t>а) ылғалдықпен қамтамасыз етілетін термикалық көрсеткіштер;</a:t>
            </a:r>
          </a:p>
          <a:p>
            <a:pPr marL="0" indent="0">
              <a:buNone/>
            </a:pPr>
            <a:r>
              <a:rPr lang="kk-KZ" dirty="0" smtClean="0">
                <a:latin typeface="Times New Roman" panose="02020603050405020304" pitchFamily="18" charset="0"/>
                <a:cs typeface="Times New Roman" panose="02020603050405020304" pitchFamily="18" charset="0"/>
              </a:rPr>
              <a:t>б) аумақтық жел режимі;</a:t>
            </a:r>
          </a:p>
          <a:p>
            <a:pPr marL="0" indent="0">
              <a:buNone/>
            </a:pPr>
            <a:r>
              <a:rPr lang="kk-KZ" dirty="0" smtClean="0">
                <a:latin typeface="Times New Roman" panose="02020603050405020304" pitchFamily="18" charset="0"/>
                <a:cs typeface="Times New Roman" panose="02020603050405020304" pitchFamily="18" charset="0"/>
              </a:rPr>
              <a:t>в) үсіктер мен қыстап шығу жағдайлары.</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02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p:cNvSpPr>
                <a:spLocks noGrp="1"/>
              </p:cNvSpPr>
              <p:nvPr>
                <p:ph idx="1"/>
              </p:nvPr>
            </p:nvSpPr>
            <p:spPr>
              <a:xfrm>
                <a:off x="457200" y="332656"/>
                <a:ext cx="8229600" cy="6048672"/>
              </a:xfrm>
            </p:spPr>
            <p:txBody>
              <a:bodyPr>
                <a:normAutofit fontScale="77500" lnSpcReduction="20000"/>
              </a:bodyPr>
              <a:lstStyle/>
              <a:p>
                <a:pPr marL="0" indent="0" algn="just">
                  <a:buNone/>
                </a:pPr>
                <a:r>
                  <a:rPr lang="kk-KZ" dirty="0" smtClean="0">
                    <a:latin typeface="Times New Roman" panose="02020603050405020304" pitchFamily="18" charset="0"/>
                    <a:cs typeface="Times New Roman" panose="02020603050405020304" pitchFamily="18" charset="0"/>
                  </a:rPr>
                  <a:t>       </a:t>
                </a:r>
                <a:r>
                  <a:rPr lang="kk-KZ" b="1" dirty="0" smtClean="0">
                    <a:latin typeface="Times New Roman" panose="02020603050405020304" pitchFamily="18" charset="0"/>
                    <a:cs typeface="Times New Roman" panose="02020603050405020304" pitchFamily="18" charset="0"/>
                  </a:rPr>
                  <a:t>5. Геохмиялық</a:t>
                </a:r>
                <a:r>
                  <a:rPr lang="kk-KZ" dirty="0" smtClean="0">
                    <a:latin typeface="Times New Roman" panose="02020603050405020304" pitchFamily="18" charset="0"/>
                    <a:cs typeface="Times New Roman" panose="02020603050405020304" pitchFamily="18" charset="0"/>
                  </a:rPr>
                  <a:t> жағдайлары келесі ландшафттардың түрлеріне қарай бағаланады:</a:t>
                </a:r>
              </a:p>
              <a:p>
                <a:pPr marL="0" indent="0" algn="just">
                  <a:buNone/>
                </a:pPr>
                <a:r>
                  <a:rPr lang="kk-KZ" dirty="0" smtClean="0">
                    <a:latin typeface="Times New Roman" panose="02020603050405020304" pitchFamily="18" charset="0"/>
                    <a:cs typeface="Times New Roman" panose="02020603050405020304" pitchFamily="18" charset="0"/>
                  </a:rPr>
                  <a:t>а) элювиалдық ландшафттар – автономды, автоморфты;</a:t>
                </a:r>
              </a:p>
              <a:p>
                <a:pPr marL="0" indent="0" algn="just">
                  <a:buNone/>
                </a:pPr>
                <a:r>
                  <a:rPr lang="kk-KZ" dirty="0" smtClean="0">
                    <a:latin typeface="Times New Roman" panose="02020603050405020304" pitchFamily="18" charset="0"/>
                    <a:cs typeface="Times New Roman" panose="02020603050405020304" pitchFamily="18" charset="0"/>
                  </a:rPr>
                  <a:t>б) транзитті ландшафттар – бұларда кейбір қосылыстар жинақталады (аккумулируются), ал олардың суда ерігіштері ағындықпен ығысып, шығып кетеді;</a:t>
                </a:r>
              </a:p>
              <a:p>
                <a:pPr marL="0" indent="0" algn="just">
                  <a:buNone/>
                </a:pPr>
                <a:r>
                  <a:rPr lang="kk-KZ" dirty="0" smtClean="0">
                    <a:latin typeface="Times New Roman" panose="02020603050405020304" pitchFamily="18" charset="0"/>
                    <a:cs typeface="Times New Roman" panose="02020603050405020304" pitchFamily="18" charset="0"/>
                  </a:rPr>
                  <a:t>в) жинақтағыш (аккумулятивтік) ландшафттар – еңістіктердің етектеріндегі жазық-жазықтау жерлері беткеймен ағып келген және ығысып келген топырақ асты суларын жинақтайды.</a:t>
                </a:r>
              </a:p>
              <a:p>
                <a:pPr marL="0" indent="0" algn="just">
                  <a:buNone/>
                </a:pPr>
                <a:r>
                  <a:rPr lang="kk-KZ" dirty="0" smtClean="0">
                    <a:latin typeface="Times New Roman" panose="02020603050405020304" pitchFamily="18" charset="0"/>
                    <a:cs typeface="Times New Roman" panose="02020603050405020304" pitchFamily="18" charset="0"/>
                  </a:rPr>
                  <a:t>       Жер бетінің ағын суларын келесі формула арқылы анықтайды:</a:t>
                </a:r>
              </a:p>
              <a:p>
                <a:pPr marL="0" indent="0" algn="ctr">
                  <a:buNone/>
                </a:pPr>
                <a:r>
                  <a:rPr lang="kk-KZ" b="1" dirty="0">
                    <a:latin typeface="Times New Roman" panose="02020603050405020304" pitchFamily="18" charset="0"/>
                    <a:cs typeface="Times New Roman" panose="02020603050405020304" pitchFamily="18" charset="0"/>
                  </a:rPr>
                  <a:t>у</a:t>
                </a:r>
                <a:r>
                  <a:rPr lang="kk-KZ" b="1" dirty="0" smtClean="0">
                    <a:latin typeface="Times New Roman" panose="02020603050405020304" pitchFamily="18" charset="0"/>
                    <a:cs typeface="Times New Roman" panose="02020603050405020304" pitchFamily="18" charset="0"/>
                  </a:rPr>
                  <a:t> </a:t>
                </a:r>
                <a14:m>
                  <m:oMath xmlns:m="http://schemas.openxmlformats.org/officeDocument/2006/math">
                    <m:r>
                      <a:rPr lang="en-US" b="1" i="1" smtClean="0">
                        <a:latin typeface="Cambria Math"/>
                        <a:cs typeface="Times New Roman" panose="02020603050405020304" pitchFamily="18" charset="0"/>
                      </a:rPr>
                      <m:t>=</m:t>
                    </m:r>
                    <m:r>
                      <a:rPr lang="kk-KZ" b="1" i="1" smtClean="0">
                        <a:latin typeface="Cambria Math"/>
                        <a:cs typeface="Times New Roman" panose="02020603050405020304" pitchFamily="18" charset="0"/>
                      </a:rPr>
                      <m:t>х+а+в</m:t>
                    </m:r>
                  </m:oMath>
                </a14:m>
                <a:endParaRPr lang="kk-KZ" b="1" dirty="0" smtClean="0">
                  <a:latin typeface="Times New Roman" panose="02020603050405020304" pitchFamily="18" charset="0"/>
                  <a:cs typeface="Times New Roman" panose="02020603050405020304" pitchFamily="18" charset="0"/>
                </a:endParaRPr>
              </a:p>
              <a:p>
                <a:pPr marL="0" indent="0" algn="just">
                  <a:buNone/>
                </a:pPr>
                <a:r>
                  <a:rPr lang="kk-KZ" b="1" smtClean="0">
                    <a:latin typeface="Times New Roman" panose="02020603050405020304" pitchFamily="18" charset="0"/>
                    <a:cs typeface="Times New Roman" panose="02020603050405020304" pitchFamily="18" charset="0"/>
                  </a:rPr>
                  <a:t>       </a:t>
                </a:r>
                <a:r>
                  <a:rPr lang="kk-KZ" smtClean="0">
                    <a:latin typeface="Times New Roman" panose="02020603050405020304" pitchFamily="18" charset="0"/>
                    <a:cs typeface="Times New Roman" panose="02020603050405020304" pitchFamily="18" charset="0"/>
                  </a:rPr>
                  <a:t>Мұндағы: у – жер бетіне түскен жауын-шашын мөлшері; х – жер бетінің ағысына ұшыраған судың мөлшері; </a:t>
                </a:r>
                <a:endParaRPr lang="ru-RU" b="1" dirty="0" smtClean="0">
                  <a:latin typeface="Times New Roman" panose="02020603050405020304" pitchFamily="18" charset="0"/>
                  <a:cs typeface="Times New Roman" panose="02020603050405020304" pitchFamily="18" charset="0"/>
                </a:endParaRPr>
              </a:p>
              <a:p>
                <a:pPr marL="0" indent="0" algn="ctr">
                  <a:buNone/>
                </a:pPr>
                <a:endParaRPr lang="ru-RU" b="1" dirty="0">
                  <a:latin typeface="Times New Roman" panose="02020603050405020304" pitchFamily="18" charset="0"/>
                  <a:cs typeface="Times New Roman" panose="02020603050405020304" pitchFamily="18" charset="0"/>
                </a:endParaRPr>
              </a:p>
            </p:txBody>
          </p:sp>
        </mc:Choice>
        <mc:Fallback xmlns="">
          <p:sp>
            <p:nvSpPr>
              <p:cNvPr id="3" name="Объект 2"/>
              <p:cNvSpPr>
                <a:spLocks noGrp="1" noRot="1" noChangeAspect="1" noMove="1" noResize="1" noEditPoints="1" noAdjustHandles="1" noChangeArrowheads="1" noChangeShapeType="1" noTextEdit="1"/>
              </p:cNvSpPr>
              <p:nvPr>
                <p:ph idx="1"/>
              </p:nvPr>
            </p:nvSpPr>
            <p:spPr>
              <a:xfrm>
                <a:off x="457200" y="332656"/>
                <a:ext cx="8229600" cy="6048672"/>
              </a:xfrm>
              <a:blipFill rotWithShape="1">
                <a:blip r:embed="rId2"/>
                <a:stretch>
                  <a:fillRect l="-1185" t="-2016" r="-1185"/>
                </a:stretch>
              </a:blipFill>
            </p:spPr>
            <p:txBody>
              <a:bodyPr/>
              <a:lstStyle/>
              <a:p>
                <a:r>
                  <a:rPr lang="ru-RU">
                    <a:noFill/>
                  </a:rPr>
                  <a:t> </a:t>
                </a:r>
              </a:p>
            </p:txBody>
          </p:sp>
        </mc:Fallback>
      </mc:AlternateContent>
    </p:spTree>
    <p:extLst>
      <p:ext uri="{BB962C8B-B14F-4D97-AF65-F5344CB8AC3E}">
        <p14:creationId xmlns:p14="http://schemas.microsoft.com/office/powerpoint/2010/main" val="31885369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TotalTime>
  <Words>923</Words>
  <Application>Microsoft Office PowerPoint</Application>
  <PresentationFormat>Экран (4:3)</PresentationFormat>
  <Paragraphs>68</Paragraphs>
  <Slides>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9</vt:i4>
      </vt:variant>
    </vt:vector>
  </HeadingPairs>
  <TitlesOfParts>
    <vt:vector size="14" baseType="lpstr">
      <vt:lpstr>Arial</vt:lpstr>
      <vt:lpstr>Calibri</vt:lpstr>
      <vt:lpstr>Cambria Math</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90</dc:creator>
  <cp:lastModifiedBy>Мукалиев Жандос</cp:lastModifiedBy>
  <cp:revision>20</cp:revision>
  <dcterms:created xsi:type="dcterms:W3CDTF">2016-11-21T12:55:46Z</dcterms:created>
  <dcterms:modified xsi:type="dcterms:W3CDTF">2016-10-05T04:50:36Z</dcterms:modified>
</cp:coreProperties>
</file>